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5" r:id="rId16"/>
    <p:sldId id="276" r:id="rId17"/>
    <p:sldId id="277" r:id="rId18"/>
    <p:sldId id="278" r:id="rId19"/>
    <p:sldId id="280" r:id="rId20"/>
    <p:sldId id="281" r:id="rId21"/>
    <p:sldId id="283" r:id="rId22"/>
    <p:sldId id="284" r:id="rId23"/>
    <p:sldId id="282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196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835148" cy="4797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4" descr="Picture 4">
            <a:extLst>
              <a:ext uri="{FF2B5EF4-FFF2-40B4-BE49-F238E27FC236}">
                <a16:creationId xmlns:a16="http://schemas.microsoft.com/office/drawing/2014/main" id="{7E5973FB-9D2B-777A-DF61-054195301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206" y="4797196"/>
            <a:ext cx="4359807" cy="20254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"/>
          <p:cNvGrpSpPr/>
          <p:nvPr/>
        </p:nvGrpSpPr>
        <p:grpSpPr>
          <a:xfrm>
            <a:off x="81814" y="457051"/>
            <a:ext cx="7004786" cy="6010862"/>
            <a:chOff x="0" y="0"/>
            <a:chExt cx="6449565" cy="4077871"/>
          </a:xfrm>
        </p:grpSpPr>
        <p:pic>
          <p:nvPicPr>
            <p:cNvPr id="149" name="pasted-movie.png" descr="pasted-movi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40357"/>
              <a:ext cx="3529681" cy="17571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" name="pasted-movie.png" descr="pasted-movi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103376"/>
              <a:ext cx="3529681" cy="18485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pasted-movie.png" descr="pasted-movi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589083">
              <a:off x="4086435" y="3279"/>
              <a:ext cx="2068880" cy="197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" name="pasted-movie.png" descr="pasted-movi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5119" y="2103376"/>
              <a:ext cx="2284447" cy="1974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54" name="pasted-movie.png" descr="pasted-movi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674" y="256736"/>
            <a:ext cx="4773228" cy="2581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asted-movie.png" descr="pasted-movi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4220" y="2838449"/>
            <a:ext cx="3641544" cy="3629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"/>
          <p:cNvGrpSpPr/>
          <p:nvPr/>
        </p:nvGrpSpPr>
        <p:grpSpPr>
          <a:xfrm>
            <a:off x="0" y="633088"/>
            <a:ext cx="5705475" cy="4977137"/>
            <a:chOff x="0" y="0"/>
            <a:chExt cx="5895770" cy="3996907"/>
          </a:xfrm>
        </p:grpSpPr>
        <p:grpSp>
          <p:nvGrpSpPr>
            <p:cNvPr id="160" name="Group"/>
            <p:cNvGrpSpPr/>
            <p:nvPr/>
          </p:nvGrpSpPr>
          <p:grpSpPr>
            <a:xfrm>
              <a:off x="119831" y="-1"/>
              <a:ext cx="5767746" cy="2674118"/>
              <a:chOff x="0" y="0"/>
              <a:chExt cx="5767744" cy="2674116"/>
            </a:xfrm>
          </p:grpSpPr>
          <p:pic>
            <p:nvPicPr>
              <p:cNvPr id="158" name="pasted-movie.png" descr="pasted-movie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3478" y="0"/>
                <a:ext cx="2960281" cy="3169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9" name="pasted-movie.png" descr="pasted-movie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67018"/>
                <a:ext cx="5767745" cy="230709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1" name="pasted-movie.png" descr="pasted-movi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741753"/>
              <a:ext cx="5895771" cy="12551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3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947" y="688753"/>
            <a:ext cx="6206053" cy="338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asted-movie.png" descr="pasted-movie.png"/>
          <p:cNvPicPr>
            <a:picLocks noChangeAspect="1"/>
          </p:cNvPicPr>
          <p:nvPr/>
        </p:nvPicPr>
        <p:blipFill rotWithShape="1">
          <a:blip r:embed="rId6"/>
          <a:srcRect l="6303"/>
          <a:stretch/>
        </p:blipFill>
        <p:spPr>
          <a:xfrm>
            <a:off x="5781676" y="1107962"/>
            <a:ext cx="6410326" cy="4915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asted-movie.png" descr="pasted-movie.png"/>
          <p:cNvPicPr>
            <a:picLocks noChangeAspect="1"/>
          </p:cNvPicPr>
          <p:nvPr/>
        </p:nvPicPr>
        <p:blipFill rotWithShape="1">
          <a:blip r:embed="rId2"/>
          <a:srcRect b="33929"/>
          <a:stretch/>
        </p:blipFill>
        <p:spPr>
          <a:xfrm>
            <a:off x="0" y="677914"/>
            <a:ext cx="4787544" cy="5313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453" y="698072"/>
            <a:ext cx="3482997" cy="5667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438" y="3284537"/>
            <a:ext cx="3482996" cy="3573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asted-movie.png" descr="pasted-movie.png">
            <a:extLst>
              <a:ext uri="{FF2B5EF4-FFF2-40B4-BE49-F238E27FC236}">
                <a16:creationId xmlns:a16="http://schemas.microsoft.com/office/drawing/2014/main" id="{0BACF0CA-C841-F248-ADB8-9BCBD7EBD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306"/>
          <a:stretch/>
        </p:blipFill>
        <p:spPr>
          <a:xfrm>
            <a:off x="6843634" y="326258"/>
            <a:ext cx="5660604" cy="3013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movie.png" descr="pasted-movie.png">
            <a:extLst>
              <a:ext uri="{FF2B5EF4-FFF2-40B4-BE49-F238E27FC236}">
                <a16:creationId xmlns:a16="http://schemas.microsoft.com/office/drawing/2014/main" id="{BFA00D28-4B1C-8719-2295-87C460933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8706269" cy="3295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43" y="322399"/>
            <a:ext cx="8709512" cy="3192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asted-movie.png" descr="pasted-movie.png"/>
          <p:cNvPicPr>
            <a:picLocks noChangeAspect="1"/>
          </p:cNvPicPr>
          <p:nvPr/>
        </p:nvPicPr>
        <p:blipFill rotWithShape="1">
          <a:blip r:embed="rId4"/>
          <a:srcRect b="27253"/>
          <a:stretch/>
        </p:blipFill>
        <p:spPr>
          <a:xfrm>
            <a:off x="2025216" y="27123"/>
            <a:ext cx="8141567" cy="506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6" y="626882"/>
            <a:ext cx="9192720" cy="5604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970" y="702085"/>
            <a:ext cx="4724092" cy="5453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9" y="951599"/>
            <a:ext cx="7099805" cy="45156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9" y="477981"/>
            <a:ext cx="11093276" cy="5902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" y="189600"/>
            <a:ext cx="5524501" cy="58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51" y="919106"/>
            <a:ext cx="6564897" cy="5280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313" y="939395"/>
            <a:ext cx="6564897" cy="3615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070" y="5658454"/>
            <a:ext cx="8725493" cy="781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26" y="461993"/>
            <a:ext cx="3669069" cy="5934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742" y="1018179"/>
            <a:ext cx="2517671" cy="850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078" y="355025"/>
            <a:ext cx="2634501" cy="16135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asted-movie.png" descr="pasted-movie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82991" y="2135907"/>
            <a:ext cx="3071402" cy="3992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asted-movie.png" descr="pasted-movi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4393" y="916645"/>
            <a:ext cx="2957449" cy="1060603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Model 1: with all sublist attributes in the category"/>
          <p:cNvSpPr txBox="1"/>
          <p:nvPr/>
        </p:nvSpPr>
        <p:spPr>
          <a:xfrm>
            <a:off x="351558" y="93685"/>
            <a:ext cx="4712641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Model 1: with all sublist attributes in the category</a:t>
            </a:r>
          </a:p>
        </p:txBody>
      </p:sp>
      <p:sp>
        <p:nvSpPr>
          <p:cNvPr id="192" name="Model 2: optimization of AIC…"/>
          <p:cNvSpPr txBox="1"/>
          <p:nvPr/>
        </p:nvSpPr>
        <p:spPr>
          <a:xfrm>
            <a:off x="8354393" y="379204"/>
            <a:ext cx="2759607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Model 2: optimization of AIC</a:t>
            </a:r>
          </a:p>
          <a:p>
            <a:r>
              <a:rPr dirty="0"/>
              <a:t>With best interaction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652621-16F8-9C7D-79D7-D8E05A6D417A}"/>
              </a:ext>
            </a:extLst>
          </p:cNvPr>
          <p:cNvGrpSpPr/>
          <p:nvPr/>
        </p:nvGrpSpPr>
        <p:grpSpPr>
          <a:xfrm>
            <a:off x="8375244" y="1941887"/>
            <a:ext cx="3208494" cy="4380861"/>
            <a:chOff x="7895399" y="1162689"/>
            <a:chExt cx="5418703" cy="5340286"/>
          </a:xfrm>
        </p:grpSpPr>
        <p:pic>
          <p:nvPicPr>
            <p:cNvPr id="2" name="pasted-movie.png" descr="pasted-movie.png">
              <a:extLst>
                <a:ext uri="{FF2B5EF4-FFF2-40B4-BE49-F238E27FC236}">
                  <a16:creationId xmlns:a16="http://schemas.microsoft.com/office/drawing/2014/main" id="{594AA7DF-4EE9-0A3E-20E5-6D19F16B9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95399" y="1695560"/>
              <a:ext cx="5418703" cy="480741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" name="Model 3 : Lowest P-value">
              <a:extLst>
                <a:ext uri="{FF2B5EF4-FFF2-40B4-BE49-F238E27FC236}">
                  <a16:creationId xmlns:a16="http://schemas.microsoft.com/office/drawing/2014/main" id="{F54AED7A-0DE2-C178-F1E3-FEF19A519C7C}"/>
                </a:ext>
              </a:extLst>
            </p:cNvPr>
            <p:cNvSpPr txBox="1"/>
            <p:nvPr/>
          </p:nvSpPr>
          <p:spPr>
            <a:xfrm>
              <a:off x="7996782" y="1162689"/>
              <a:ext cx="2419497" cy="3330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/>
            <a:p>
              <a:r>
                <a:rPr dirty="0"/>
                <a:t>Model 3 : Lowest P-value</a:t>
              </a:r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5" y="236974"/>
            <a:ext cx="5033490" cy="1088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movie.png" descr="pasted-movie.png"/>
          <p:cNvPicPr>
            <a:picLocks noChangeAspect="1"/>
          </p:cNvPicPr>
          <p:nvPr/>
        </p:nvPicPr>
        <p:blipFill rotWithShape="1">
          <a:blip r:embed="rId3"/>
          <a:srcRect l="5166"/>
          <a:stretch/>
        </p:blipFill>
        <p:spPr>
          <a:xfrm>
            <a:off x="0" y="1201039"/>
            <a:ext cx="7204414" cy="41724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E208297-3E1B-8317-A581-347C0A34B1C4}"/>
              </a:ext>
            </a:extLst>
          </p:cNvPr>
          <p:cNvGrpSpPr/>
          <p:nvPr/>
        </p:nvGrpSpPr>
        <p:grpSpPr>
          <a:xfrm>
            <a:off x="4940065" y="0"/>
            <a:ext cx="7372288" cy="4951446"/>
            <a:chOff x="5032359" y="374771"/>
            <a:chExt cx="7372288" cy="4951446"/>
          </a:xfrm>
        </p:grpSpPr>
        <p:pic>
          <p:nvPicPr>
            <p:cNvPr id="199" name="pasted-movie.png" descr="pasted-movi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2359" y="374771"/>
              <a:ext cx="7372288" cy="495144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0" name="Rectangle"/>
            <p:cNvSpPr/>
            <p:nvPr/>
          </p:nvSpPr>
          <p:spPr>
            <a:xfrm>
              <a:off x="5239528" y="389305"/>
              <a:ext cx="6957949" cy="1849518"/>
            </a:xfrm>
            <a:prstGeom prst="rect">
              <a:avLst/>
            </a:prstGeom>
            <a:gradFill>
              <a:gsLst>
                <a:gs pos="0">
                  <a:schemeClr val="accent4">
                    <a:hueOff val="-406799"/>
                    <a:lumOff val="30382"/>
                    <a:alpha val="42215"/>
                  </a:schemeClr>
                </a:gs>
                <a:gs pos="50000">
                  <a:srgbClr val="FFD58D">
                    <a:alpha val="42215"/>
                  </a:srgbClr>
                </a:gs>
                <a:gs pos="100000">
                  <a:schemeClr val="accent4">
                    <a:hueOff val="-362075"/>
                    <a:lumOff val="23565"/>
                    <a:alpha val="42215"/>
                  </a:schemeClr>
                </a:gs>
              </a:gsLst>
              <a:lin ang="5400000"/>
            </a:gradFill>
            <a:ln w="6350">
              <a:solidFill>
                <a:schemeClr val="accent4">
                  <a:alpha val="42215"/>
                </a:schemeClr>
              </a:solidFill>
              <a:miter/>
            </a:ln>
          </p:spPr>
          <p:txBody>
            <a:bodyPr lIns="45719" rIns="45719" anchor="ctr"/>
            <a:lstStyle/>
            <a:p>
              <a:endParaRPr/>
            </a:p>
          </p:txBody>
        </p:sp>
      </p:grpSp>
      <p:pic>
        <p:nvPicPr>
          <p:cNvPr id="201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07826"/>
            <a:ext cx="11761920" cy="101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06"/>
            <a:ext cx="5761127" cy="1779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4" descr="Picture 4">
            <a:extLst>
              <a:ext uri="{FF2B5EF4-FFF2-40B4-BE49-F238E27FC236}">
                <a16:creationId xmlns:a16="http://schemas.microsoft.com/office/drawing/2014/main" id="{E243026B-CA1C-199D-0959-3D08706C1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2616"/>
            <a:ext cx="4657725" cy="1216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7" descr="Picture 7">
            <a:extLst>
              <a:ext uri="{FF2B5EF4-FFF2-40B4-BE49-F238E27FC236}">
                <a16:creationId xmlns:a16="http://schemas.microsoft.com/office/drawing/2014/main" id="{CB7D0723-6E01-CDFC-5608-9A87ABB9A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562" y="3572691"/>
            <a:ext cx="5810250" cy="2349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2" descr="Picture 2">
            <a:extLst>
              <a:ext uri="{FF2B5EF4-FFF2-40B4-BE49-F238E27FC236}">
                <a16:creationId xmlns:a16="http://schemas.microsoft.com/office/drawing/2014/main" id="{7F41DFEF-EBE0-B49C-1101-FC9005E76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419" y="864271"/>
            <a:ext cx="6641529" cy="2779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Picture 2">
            <a:extLst>
              <a:ext uri="{FF2B5EF4-FFF2-40B4-BE49-F238E27FC236}">
                <a16:creationId xmlns:a16="http://schemas.microsoft.com/office/drawing/2014/main" id="{5BAD6872-6DB0-458D-A48F-D4B1D4E56C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75" r="1495" b="4714"/>
          <a:stretch/>
        </p:blipFill>
        <p:spPr>
          <a:xfrm>
            <a:off x="5736371" y="3481514"/>
            <a:ext cx="6455627" cy="2574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2" descr="Picture 2">
            <a:extLst>
              <a:ext uri="{FF2B5EF4-FFF2-40B4-BE49-F238E27FC236}">
                <a16:creationId xmlns:a16="http://schemas.microsoft.com/office/drawing/2014/main" id="{4F2835F2-F18D-EA2F-D548-CAED6CBA9D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863909"/>
            <a:ext cx="1895475" cy="26608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ED1571-5815-074B-4BD3-F951A6045535}"/>
              </a:ext>
            </a:extLst>
          </p:cNvPr>
          <p:cNvCxnSpPr/>
          <p:nvPr/>
        </p:nvCxnSpPr>
        <p:spPr>
          <a:xfrm>
            <a:off x="5736371" y="97406"/>
            <a:ext cx="24756" cy="6760594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276" y="424031"/>
            <a:ext cx="5800392" cy="5023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75" y="1418059"/>
            <a:ext cx="5880101" cy="3035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D0E018-7EAD-5C17-4AE1-E2D2C798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558"/>
            <a:ext cx="8091948" cy="5623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9FF91-0A93-3586-023F-E437AEEBD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051" y="1234558"/>
            <a:ext cx="7547429" cy="5623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84B36-3465-CDBA-C05F-EEEC752D0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197213" cy="131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0200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03840C-35C4-F63A-4D8A-DD080C113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3"/>
          <a:stretch/>
        </p:blipFill>
        <p:spPr>
          <a:xfrm>
            <a:off x="0" y="0"/>
            <a:ext cx="7621064" cy="5335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CDD7EB-F34D-CCBF-92C3-EF064306D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937" y="0"/>
            <a:ext cx="7078063" cy="2705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7ABDE0-C34D-CBA8-4C39-963E4C34F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234" y="2667699"/>
            <a:ext cx="6035766" cy="409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906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"/>
          <p:cNvSpPr txBox="1"/>
          <p:nvPr/>
        </p:nvSpPr>
        <p:spPr>
          <a:xfrm>
            <a:off x="1004257" y="417116"/>
            <a:ext cx="10183487" cy="6023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endParaRPr/>
          </a:p>
        </p:txBody>
      </p:sp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D539C218-7402-83B3-BEFF-49BE4CDFB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325"/>
            <a:ext cx="12192000" cy="56073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4349"/>
            <a:ext cx="10516375" cy="2103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663" y="1531366"/>
            <a:ext cx="6477543" cy="1809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59" y="3208504"/>
            <a:ext cx="8705648" cy="2731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Picture 7" descr="Picture 7"/>
          <p:cNvPicPr>
            <a:picLocks noChangeAspect="1"/>
          </p:cNvPicPr>
          <p:nvPr/>
        </p:nvPicPr>
        <p:blipFill>
          <a:blip r:embed="rId5"/>
          <a:srcRect r="1825"/>
          <a:stretch>
            <a:fillRect/>
          </a:stretch>
        </p:blipFill>
        <p:spPr>
          <a:xfrm>
            <a:off x="442366" y="1652192"/>
            <a:ext cx="5749044" cy="1567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" y="-43052"/>
            <a:ext cx="8757329" cy="2458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30" y="2085048"/>
            <a:ext cx="8668740" cy="2569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3" descr="Picture 3"/>
          <p:cNvPicPr>
            <a:picLocks noChangeAspect="1"/>
          </p:cNvPicPr>
          <p:nvPr/>
        </p:nvPicPr>
        <p:blipFill>
          <a:blip r:embed="rId4"/>
          <a:srcRect t="1873" b="11877"/>
          <a:stretch>
            <a:fillRect/>
          </a:stretch>
        </p:blipFill>
        <p:spPr>
          <a:xfrm>
            <a:off x="1761630" y="4228406"/>
            <a:ext cx="8605007" cy="24264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07679" cy="3039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" y="2937788"/>
            <a:ext cx="6569183" cy="3005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icture 1" descr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047" y="2452322"/>
            <a:ext cx="6223664" cy="4352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8" y="693871"/>
            <a:ext cx="6068304" cy="889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597" y="406129"/>
            <a:ext cx="8713753" cy="700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90" y="2016629"/>
            <a:ext cx="8057419" cy="920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156" y="1404125"/>
            <a:ext cx="8105859" cy="1096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icture 4" descr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4172" y="2798026"/>
            <a:ext cx="6290823" cy="40453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2" descr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5352" y="2798026"/>
            <a:ext cx="7201102" cy="5428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3797"/>
            <a:ext cx="6361042" cy="2809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779" y="1243798"/>
            <a:ext cx="5982220" cy="4349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48573"/>
            <a:ext cx="4700317" cy="3609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4177" y="2440109"/>
            <a:ext cx="5603646" cy="4417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12" descr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139" y="3294974"/>
            <a:ext cx="4890861" cy="356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icture 2" descr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1420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3148"/>
            <a:ext cx="5479292" cy="1760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2892"/>
            <a:ext cx="1443654" cy="399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1" descr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207" y="17639"/>
            <a:ext cx="5744535" cy="4711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9" y="4152442"/>
            <a:ext cx="6026251" cy="2530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asted-movie.png" descr="pasted-movi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7522" y="4752318"/>
            <a:ext cx="3774169" cy="1930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2" descr="Picture 2">
            <a:extLst>
              <a:ext uri="{FF2B5EF4-FFF2-40B4-BE49-F238E27FC236}">
                <a16:creationId xmlns:a16="http://schemas.microsoft.com/office/drawing/2014/main" id="{E92B0C7E-D172-A91E-8E10-59A2D92B1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7639"/>
            <a:ext cx="3590925" cy="538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4" descr="Picture 4">
            <a:extLst>
              <a:ext uri="{FF2B5EF4-FFF2-40B4-BE49-F238E27FC236}">
                <a16:creationId xmlns:a16="http://schemas.microsoft.com/office/drawing/2014/main" id="{D4474969-CDAA-EEE7-01ED-804EBB6585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256" t="3313" r="1668" b="8011"/>
          <a:stretch/>
        </p:blipFill>
        <p:spPr>
          <a:xfrm>
            <a:off x="69749" y="402398"/>
            <a:ext cx="5952045" cy="1774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78" y="236848"/>
            <a:ext cx="5852148" cy="1342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72" y="1752744"/>
            <a:ext cx="5137310" cy="3828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2792"/>
            <a:ext cx="5697070" cy="769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930" y="1318033"/>
            <a:ext cx="5697069" cy="3884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asted-movie.png" descr="pasted-movi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8712" y="5205633"/>
            <a:ext cx="5260704" cy="750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24</Words>
  <Application>Microsoft Office PowerPoint</Application>
  <PresentationFormat>Widescreen</PresentationFormat>
  <Paragraphs>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Serena Chen</dc:creator>
  <cp:lastModifiedBy>Serena Chen</cp:lastModifiedBy>
  <cp:revision>2</cp:revision>
  <dcterms:modified xsi:type="dcterms:W3CDTF">2023-12-07T03:30:56Z</dcterms:modified>
</cp:coreProperties>
</file>